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mpg" ContentType="video/m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17"/>
  </p:notesMasterIdLst>
  <p:sldIdLst>
    <p:sldId id="264" r:id="rId2"/>
    <p:sldId id="266" r:id="rId3"/>
    <p:sldId id="265" r:id="rId4"/>
    <p:sldId id="278" r:id="rId5"/>
    <p:sldId id="267" r:id="rId6"/>
    <p:sldId id="268" r:id="rId7"/>
    <p:sldId id="276" r:id="rId8"/>
    <p:sldId id="271" r:id="rId9"/>
    <p:sldId id="281" r:id="rId10"/>
    <p:sldId id="273" r:id="rId11"/>
    <p:sldId id="274" r:id="rId12"/>
    <p:sldId id="275" r:id="rId13"/>
    <p:sldId id="279" r:id="rId14"/>
    <p:sldId id="280" r:id="rId15"/>
    <p:sldId id="277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71"/>
    <p:restoredTop sz="94753"/>
  </p:normalViewPr>
  <p:slideViewPr>
    <p:cSldViewPr snapToGrid="0" snapToObjects="1">
      <p:cViewPr>
        <p:scale>
          <a:sx n="110" d="100"/>
          <a:sy n="110" d="100"/>
        </p:scale>
        <p:origin x="1824" y="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commentAuthors" Target="commentAuthors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8/23/18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671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 smtClean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  <a:endParaRPr lang="en-US" sz="900" b="0" i="1" spc="225" dirty="0">
              <a:solidFill>
                <a:srgbClr val="00ACD9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8/23/18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8/23/18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8/23/18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8/23/18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8/23/18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8/23/18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 smtClean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  <a:endParaRPr lang="en-US" sz="900" b="0" i="1" spc="225" dirty="0">
              <a:solidFill>
                <a:srgbClr val="00ACD9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8/23/18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8/23/18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8/23/18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8/23/18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8/23/18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8/23/18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8/23/18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 smtClean="0">
                <a:solidFill>
                  <a:srgbClr val="00ACD9"/>
                </a:solidFill>
              </a:rPr>
              <a:t>PRESENTED BY</a:t>
            </a:r>
            <a:endParaRPr lang="en-US" sz="900" i="1" spc="225" dirty="0">
              <a:solidFill>
                <a:srgbClr val="00ACD9"/>
              </a:solidFill>
            </a:endParaRP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8/23/18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 smtClean="0">
                <a:solidFill>
                  <a:srgbClr val="00ACD9"/>
                </a:solidFill>
              </a:rPr>
              <a:t>PRESENTED BY</a:t>
            </a:r>
            <a:endParaRPr lang="en-US" sz="900" i="1" spc="225" dirty="0">
              <a:solidFill>
                <a:srgbClr val="00ACD9"/>
              </a:solidFill>
            </a:endParaRP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8/23/18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0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550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1" Type="http://schemas.microsoft.com/office/2007/relationships/media" Target="../media/media1.mpg"/><Relationship Id="rId2" Type="http://schemas.openxmlformats.org/officeDocument/2006/relationships/video" Target="../media/media1.m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Relationship Id="rId15" Type="http://schemas.openxmlformats.org/officeDocument/2006/relationships/image" Target="../media/image38.png"/><Relationship Id="rId16" Type="http://schemas.openxmlformats.org/officeDocument/2006/relationships/image" Target="../media/image39.png"/><Relationship Id="rId17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4" Type="http://schemas.openxmlformats.org/officeDocument/2006/relationships/image" Target="../media/image270.png"/><Relationship Id="rId5" Type="http://schemas.openxmlformats.org/officeDocument/2006/relationships/image" Target="../media/image280.png"/><Relationship Id="rId6" Type="http://schemas.openxmlformats.org/officeDocument/2006/relationships/image" Target="../media/image41.png"/><Relationship Id="rId7" Type="http://schemas.openxmlformats.org/officeDocument/2006/relationships/image" Target="../media/image30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4" Type="http://schemas.openxmlformats.org/officeDocument/2006/relationships/image" Target="../media/image330.png"/><Relationship Id="rId5" Type="http://schemas.openxmlformats.org/officeDocument/2006/relationships/image" Target="../media/image340.png"/><Relationship Id="rId6" Type="http://schemas.openxmlformats.org/officeDocument/2006/relationships/image" Target="../media/image350.png"/><Relationship Id="rId7" Type="http://schemas.openxmlformats.org/officeDocument/2006/relationships/image" Target="../media/image360.png"/><Relationship Id="rId8" Type="http://schemas.openxmlformats.org/officeDocument/2006/relationships/image" Target="../media/image370.png"/><Relationship Id="rId9" Type="http://schemas.openxmlformats.org/officeDocument/2006/relationships/image" Target="../media/image380.png"/><Relationship Id="rId10" Type="http://schemas.openxmlformats.org/officeDocument/2006/relationships/image" Target="../media/image390.png"/><Relationship Id="rId11" Type="http://schemas.openxmlformats.org/officeDocument/2006/relationships/image" Target="../media/image40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370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4" Type="http://schemas.openxmlformats.org/officeDocument/2006/relationships/image" Target="../media/image44.png"/><Relationship Id="rId5" Type="http://schemas.openxmlformats.org/officeDocument/2006/relationships/image" Target="../media/image370.png"/><Relationship Id="rId6" Type="http://schemas.openxmlformats.org/officeDocument/2006/relationships/image" Target="../media/image470.png"/><Relationship Id="rId7" Type="http://schemas.openxmlformats.org/officeDocument/2006/relationships/image" Target="../media/image480.png"/><Relationship Id="rId8" Type="http://schemas.openxmlformats.org/officeDocument/2006/relationships/image" Target="../media/image49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515760" y="1228440"/>
            <a:ext cx="4831743" cy="1690255"/>
          </a:xfrm>
        </p:spPr>
        <p:txBody>
          <a:bodyPr/>
          <a:lstStyle/>
          <a:p>
            <a:r>
              <a:rPr lang="en-US" smtClean="0"/>
              <a:t>Guest Lecture Stanford </a:t>
            </a:r>
            <a:r>
              <a:rPr lang="en-US" dirty="0" smtClean="0"/>
              <a:t>ME469:</a:t>
            </a:r>
            <a:br>
              <a:rPr lang="en-US" dirty="0" smtClean="0"/>
            </a:br>
            <a:r>
              <a:rPr lang="en-US" dirty="0" smtClean="0"/>
              <a:t>Splitting and Stabilization Errors</a:t>
            </a:r>
            <a:endParaRPr lang="en-US" dirty="0"/>
          </a:p>
        </p:txBody>
      </p:sp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 smtClean="0"/>
              <a:t>Stefan P. Domino </a:t>
            </a:r>
          </a:p>
          <a:p>
            <a:r>
              <a:rPr lang="en-US" dirty="0" smtClean="0"/>
              <a:t>Computational Thermal and Fluid Mechanics</a:t>
            </a:r>
          </a:p>
          <a:p>
            <a:r>
              <a:rPr lang="en-US" dirty="0" smtClean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78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Monolithic Staggered or Equal-order Interpolation (Collocated)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 smtClean="0"/>
              <a:t> Note that we need not split the system for a staggered scheme: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or collocated: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 smtClean="0"/>
              <a:t> Conclusion: Monolithic schemes control splitting error, however, dealing with pressure stabilization is an additional complexity for equal-order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662178" y="1977002"/>
                <a:ext cx="2893672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mr-IN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178" y="1977002"/>
                <a:ext cx="2893672" cy="543418"/>
              </a:xfrm>
              <a:prstGeom prst="rect">
                <a:avLst/>
              </a:prstGeom>
              <a:blipFill rotWithShape="0">
                <a:blip r:embed="rId2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720052" y="3870427"/>
                <a:ext cx="4005256" cy="5551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mr-I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mr-IN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𝐷𝐺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052" y="3870427"/>
                <a:ext cx="4005256" cy="55515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720052" y="4779399"/>
                <a:ext cx="3957136" cy="5602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d>
                                  <m:dPr>
                                    <m:ctrlPr>
                                      <a:rPr lang="mr-IN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𝐿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𝐷𝐺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mr-IN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052" y="4779399"/>
                <a:ext cx="3957136" cy="56021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720052" y="2821143"/>
                <a:ext cx="4665578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  <m:d>
                                      <m:dPr>
                                        <m:ctrlPr>
                                          <a:rPr lang="mr-IN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𝐷𝐺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052" y="2821143"/>
                <a:ext cx="4665578" cy="54341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863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Choice of the B</a:t>
            </a:r>
            <a:r>
              <a:rPr lang="en-US" baseline="-25000" dirty="0" smtClean="0"/>
              <a:t>1</a:t>
            </a:r>
            <a:r>
              <a:rPr lang="en-US" dirty="0"/>
              <a:t> </a:t>
            </a:r>
            <a:r>
              <a:rPr lang="en-US" dirty="0" smtClean="0"/>
              <a:t>can Vary by The Method..</a:t>
            </a:r>
            <a:endParaRPr lang="en-US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 smtClean="0"/>
              <a:t> In Pressure-Stabilized </a:t>
            </a:r>
            <a:r>
              <a:rPr lang="en-US" dirty="0" err="1" smtClean="0"/>
              <a:t>Petrov-Galerkin</a:t>
            </a:r>
            <a:r>
              <a:rPr lang="en-US" dirty="0" smtClean="0"/>
              <a:t> methods (Hughes et al, 1985):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Here, </a:t>
            </a:r>
            <a:r>
              <a:rPr lang="en-US" b="1" dirty="0" smtClean="0"/>
              <a:t>M</a:t>
            </a:r>
            <a:r>
              <a:rPr lang="en-US" dirty="0" smtClean="0"/>
              <a:t> is a fine scale momentum residual and w is the test function for the Finite Element Method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Note that </a:t>
            </a:r>
            <a:r>
              <a:rPr lang="en-US" b="1" dirty="0" smtClean="0"/>
              <a:t>M</a:t>
            </a:r>
            <a:r>
              <a:rPr lang="en-US" dirty="0"/>
              <a:t> </a:t>
            </a:r>
            <a:r>
              <a:rPr lang="en-US" dirty="0" smtClean="0"/>
              <a:t>contains a local pressure gradient which, thereby, provides the pressure stabilization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The fine-scale momentum residual is evaluated locally at the quadrature point and with mesh refinement reduces at a design-order rate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With some algebra, one can show that </a:t>
            </a:r>
            <a:r>
              <a:rPr lang="en-US" b="1" dirty="0" smtClean="0"/>
              <a:t>L-DG</a:t>
            </a:r>
            <a:r>
              <a:rPr lang="en-US" dirty="0" smtClean="0"/>
              <a:t> ~ </a:t>
            </a:r>
            <a:r>
              <a:rPr lang="en-US" b="1" dirty="0" smtClean="0"/>
              <a:t>M</a:t>
            </a: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b="1" dirty="0"/>
              <a:t> </a:t>
            </a:r>
            <a:r>
              <a:rPr lang="en-US" dirty="0" smtClean="0"/>
              <a:t>For more references, see </a:t>
            </a:r>
            <a:r>
              <a:rPr lang="en-US" dirty="0" err="1" smtClean="0"/>
              <a:t>Magumdar</a:t>
            </a:r>
            <a:r>
              <a:rPr lang="en-US" dirty="0" smtClean="0"/>
              <a:t>, Numerical Heat Transfer, 1988</a:t>
            </a:r>
          </a:p>
          <a:p>
            <a:pPr>
              <a:buFont typeface="Arial" charset="0"/>
              <a:buChar char="•"/>
            </a:pPr>
            <a:r>
              <a:rPr lang="en-US" dirty="0" smtClean="0">
                <a:latin typeface="symbol" charset="2"/>
              </a:rPr>
              <a:t>t</a:t>
            </a:r>
            <a:r>
              <a:rPr lang="en-US" dirty="0" smtClean="0"/>
              <a:t> can be ~: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imulation time step, i.e., </a:t>
            </a:r>
            <a:r>
              <a:rPr lang="en-US" dirty="0" smtClean="0">
                <a:latin typeface="symbol" charset="2"/>
              </a:rPr>
              <a:t>D</a:t>
            </a:r>
            <a:r>
              <a:rPr lang="en-US" dirty="0" smtClean="0"/>
              <a:t>t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Local advection/diffusion time scale,                             - or a more </a:t>
            </a:r>
            <a:r>
              <a:rPr lang="en-US" dirty="0" err="1" smtClean="0"/>
              <a:t>accurateflow</a:t>
            </a:r>
            <a:r>
              <a:rPr lang="en-US" dirty="0" smtClean="0"/>
              <a:t>-aligned approach 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Diagonal of A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Full inverse of A (Ozawa)</a:t>
            </a:r>
          </a:p>
          <a:p>
            <a:pPr lvl="1">
              <a:buFont typeface="Arial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662177" y="1977002"/>
                <a:ext cx="4166885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mr-IN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𝐺𝑤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∙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𝑀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177" y="1977002"/>
                <a:ext cx="4166885" cy="543418"/>
              </a:xfrm>
              <a:prstGeom prst="rect">
                <a:avLst/>
              </a:prstGeom>
              <a:blipFill rotWithShape="0">
                <a:blip r:embed="rId2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808070" y="5712410"/>
                <a:ext cx="1594960" cy="5284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𝜐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mr-IN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Δ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070" y="5712410"/>
                <a:ext cx="1594960" cy="52847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8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Verification To Establish Accuracy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3041613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 Consider a two-dimensional transient solution to the incompressible equations of motion: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This solution is known as the </a:t>
            </a:r>
            <a:r>
              <a:rPr lang="en-US" dirty="0" err="1" smtClean="0"/>
              <a:t>convecting</a:t>
            </a:r>
            <a:r>
              <a:rPr lang="en-US" dirty="0" smtClean="0"/>
              <a:t>, decaying, Taylor vortex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437681" y="1469185"/>
                <a:ext cx="4861367" cy="312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𝑢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𝑜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𝑜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sSup>
                        <m:sSup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681" y="1469185"/>
                <a:ext cx="4861367" cy="312650"/>
              </a:xfrm>
              <a:prstGeom prst="rect">
                <a:avLst/>
              </a:prstGeom>
              <a:blipFill rotWithShape="0">
                <a:blip r:embed="rId4"/>
                <a:stretch>
                  <a:fillRect l="-376" r="-125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437681" y="1929982"/>
                <a:ext cx="4861367" cy="312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𝑣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𝑜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𝑜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sSup>
                        <m:sSup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681" y="1929982"/>
                <a:ext cx="4861367" cy="312650"/>
              </a:xfrm>
              <a:prstGeom prst="rect">
                <a:avLst/>
              </a:prstGeom>
              <a:blipFill rotWithShape="0">
                <a:blip r:embed="rId5"/>
                <a:stretch>
                  <a:fillRect l="-25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437681" y="2242632"/>
                <a:ext cx="5486400" cy="5314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charset="0"/>
                        </a:rPr>
                        <m:t>p</m:t>
                      </m:r>
                      <m:r>
                        <a:rPr lang="en-US" b="0" i="1" smtClean="0">
                          <a:latin typeface="Cambria Math" charset="0"/>
                        </a:rPr>
                        <m:t>=−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𝑜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a:rPr lang="mr-IN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>
                                  <a:latin typeface="Cambria Math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𝑢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𝑜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cos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⁡(</m:t>
                              </m:r>
                            </m:e>
                          </m:func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𝑜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d>
                      <m:sSup>
                        <m:sSupPr>
                          <m:ctrlP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681" y="2242632"/>
                <a:ext cx="5486400" cy="53142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TV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7804" y="3536926"/>
            <a:ext cx="3229060" cy="27831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65" b="16456"/>
          <a:stretch/>
        </p:blipFill>
        <p:spPr>
          <a:xfrm>
            <a:off x="4056128" y="3107733"/>
            <a:ext cx="3745207" cy="328024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>
            <a:off x="7025835" y="3678181"/>
            <a:ext cx="758049" cy="986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83884" y="3355016"/>
            <a:ext cx="1360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Approximate</a:t>
            </a:r>
          </a:p>
          <a:p>
            <a:r>
              <a:rPr lang="en-US" dirty="0" smtClean="0">
                <a:latin typeface="+mj-lt"/>
              </a:rPr>
              <a:t>factorization</a:t>
            </a:r>
            <a:endParaRPr lang="en-US" dirty="0">
              <a:latin typeface="+mj-lt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7052012" y="4928496"/>
            <a:ext cx="749323" cy="493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801335" y="4747853"/>
            <a:ext cx="1229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Flavors of</a:t>
            </a:r>
          </a:p>
          <a:p>
            <a:r>
              <a:rPr lang="en-US" dirty="0" smtClean="0">
                <a:latin typeface="+mj-lt"/>
              </a:rPr>
              <a:t>incremental</a:t>
            </a:r>
          </a:p>
        </p:txBody>
      </p:sp>
    </p:spTree>
    <p:extLst>
      <p:ext uri="{BB962C8B-B14F-4D97-AF65-F5344CB8AC3E}">
        <p14:creationId xmlns:p14="http://schemas.microsoft.com/office/powerpoint/2010/main" val="14049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note on boundary conditions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 Typical boundaries include the following (mapping to what we know physically in the system): 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Inflow: 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Wall: velocity, temperature, scalar flux, etc., are known (“no-slip”)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Open: flow leaves or enters the domain with a known “pressure”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Symmetry: no-penetration, zero tangential viscous condition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Periodic: perfect mapping between nodes at provided surface pairs; provides an infinite domain assumption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Non-conformal: static or dynamic/sliding mesh interface in which the surface pair is </a:t>
            </a:r>
            <a:r>
              <a:rPr lang="en-US" dirty="0" err="1" smtClean="0"/>
              <a:t>nonconformal</a:t>
            </a:r>
            <a:r>
              <a:rPr lang="en-US" dirty="0" smtClean="0"/>
              <a:t> in nature</a:t>
            </a:r>
            <a:endParaRPr lang="en-US" dirty="0"/>
          </a:p>
        </p:txBody>
      </p:sp>
      <p:pic>
        <p:nvPicPr>
          <p:cNvPr id="6" name="Picture 5" descr="naluP2_s002.00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681" y="4361778"/>
            <a:ext cx="3255439" cy="20676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14124" y="6488668"/>
            <a:ext cx="243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Wall (known T and </a:t>
            </a:r>
            <a:r>
              <a:rPr lang="en-US" dirty="0" err="1" smtClean="0"/>
              <a:t>u</a:t>
            </a:r>
            <a:r>
              <a:rPr lang="en-US" baseline="-25000" dirty="0" err="1" smtClean="0"/>
              <a:t>i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4046013" y="6099518"/>
            <a:ext cx="609842" cy="44028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4566035" y="5823656"/>
            <a:ext cx="885874" cy="7399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451909" y="4807099"/>
            <a:ext cx="774421" cy="41752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381622" y="4362424"/>
            <a:ext cx="2486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Open </a:t>
            </a:r>
          </a:p>
          <a:p>
            <a:pPr algn="ctr"/>
            <a:r>
              <a:rPr lang="en-US" dirty="0" smtClean="0"/>
              <a:t>(known </a:t>
            </a:r>
            <a:r>
              <a:rPr lang="en-US" dirty="0"/>
              <a:t>P</a:t>
            </a:r>
            <a:r>
              <a:rPr lang="en-US" dirty="0" smtClean="0"/>
              <a:t> and far field temperature)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5268651" y="5792710"/>
            <a:ext cx="968025" cy="8046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10380" y="566409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Span-wise periodic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74247" y="4070282"/>
            <a:ext cx="3171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Symmetry</a:t>
            </a:r>
            <a:r>
              <a:rPr lang="en-US" smtClean="0"/>
              <a:t>, “flow slips along”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418377" y="4439614"/>
            <a:ext cx="330608" cy="73312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352240" y="5567856"/>
            <a:ext cx="994174" cy="8418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-24405" y="5328879"/>
            <a:ext cx="1899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Inflow </a:t>
            </a:r>
          </a:p>
          <a:p>
            <a:pPr algn="ctr"/>
            <a:r>
              <a:rPr lang="en-US" dirty="0" smtClean="0"/>
              <a:t>(known T and </a:t>
            </a:r>
            <a:r>
              <a:rPr lang="en-US" dirty="0" err="1" smtClean="0"/>
              <a:t>u</a:t>
            </a:r>
            <a:r>
              <a:rPr lang="en-US" baseline="-25000" dirty="0" err="1" smtClean="0"/>
              <a:t>i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Weak vs Strong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4500023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 smtClean="0"/>
              <a:t> For vertex-based schemes, the degree-of-freedom “lives” at the boundary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In some cases, e.g., wall, inflow and open, boundary condition can be provided by a </a:t>
            </a:r>
            <a:r>
              <a:rPr lang="en-US" dirty="0" err="1" smtClean="0"/>
              <a:t>Dirichlet</a:t>
            </a:r>
            <a:r>
              <a:rPr lang="en-US" dirty="0" smtClean="0"/>
              <a:t> </a:t>
            </a:r>
            <a:r>
              <a:rPr lang="en-US" dirty="0" err="1" smtClean="0"/>
              <a:t>bc</a:t>
            </a:r>
            <a:r>
              <a:rPr lang="en-US" dirty="0" smtClean="0"/>
              <a:t> (AKA, strong implementation of a known field).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A </a:t>
            </a:r>
            <a:r>
              <a:rPr lang="en-US" dirty="0" err="1" smtClean="0"/>
              <a:t>Dirichlet</a:t>
            </a:r>
            <a:r>
              <a:rPr lang="en-US" dirty="0" smtClean="0"/>
              <a:t> procedure either condenses the row out of the system or zeroes the row with a unity in the diagonal and the specified value on the RHS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Consider a simple heat conduction solution in which temperature is known at the boundaries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It </a:t>
            </a:r>
            <a:r>
              <a:rPr lang="en-US" dirty="0"/>
              <a:t>can be shown (see </a:t>
            </a:r>
            <a:r>
              <a:rPr lang="en-US" dirty="0" err="1"/>
              <a:t>Svard</a:t>
            </a:r>
            <a:r>
              <a:rPr lang="en-US" dirty="0"/>
              <a:t> and Nordstrom, JCP, </a:t>
            </a:r>
            <a:r>
              <a:rPr lang="en-US" dirty="0" smtClean="0"/>
              <a:t>2008) that </a:t>
            </a:r>
            <a:r>
              <a:rPr lang="en-US" dirty="0"/>
              <a:t>a stable and accurate weak BC implementation </a:t>
            </a:r>
            <a:r>
              <a:rPr lang="en-US" dirty="0" smtClean="0"/>
              <a:t>is </a:t>
            </a:r>
            <a:r>
              <a:rPr lang="en-US" dirty="0"/>
              <a:t>provided by</a:t>
            </a:r>
            <a:r>
              <a:rPr lang="en-US" dirty="0" smtClean="0"/>
              <a:t>: </a:t>
            </a: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653" y="793953"/>
            <a:ext cx="3015453" cy="23949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32484" y="5849673"/>
                <a:ext cx="3311441" cy="714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den>
                      </m:f>
                      <m:d>
                        <m:d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84" y="5849673"/>
                <a:ext cx="3311441" cy="71474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625" y="3166800"/>
            <a:ext cx="2692357" cy="34842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04002" y="6503394"/>
            <a:ext cx="3636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Here, </a:t>
            </a:r>
            <a:r>
              <a:rPr lang="en-US" dirty="0" smtClean="0">
                <a:latin typeface="symbol" charset="2"/>
              </a:rPr>
              <a:t>g</a:t>
            </a:r>
            <a:r>
              <a:rPr lang="en-US" dirty="0" smtClean="0">
                <a:latin typeface="+mj-lt"/>
              </a:rPr>
              <a:t> is a constant greater than unity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7285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Splitting and Stabilization Errors: 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 smtClean="0"/>
              <a:t> Block </a:t>
            </a:r>
            <a:r>
              <a:rPr lang="en-US" dirty="0"/>
              <a:t>m</a:t>
            </a:r>
            <a:r>
              <a:rPr lang="en-US" dirty="0" smtClean="0"/>
              <a:t>atrix and operator form represents a useful construct to analyze coupling and stabilization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Approximate Factorization is generally O(</a:t>
            </a:r>
            <a:r>
              <a:rPr lang="en-US" dirty="0" smtClean="0">
                <a:latin typeface="symbol" charset="2"/>
              </a:rPr>
              <a:t>D</a:t>
            </a:r>
            <a:r>
              <a:rPr lang="en-US" dirty="0" smtClean="0"/>
              <a:t>t)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With very </a:t>
            </a:r>
            <a:r>
              <a:rPr lang="en-US" smtClean="0"/>
              <a:t>simple modifications, </a:t>
            </a:r>
            <a:r>
              <a:rPr lang="en-US" dirty="0" smtClean="0"/>
              <a:t>splitting error is mitigated</a:t>
            </a:r>
          </a:p>
          <a:p>
            <a:pPr>
              <a:buFont typeface="Wingdings" charset="2"/>
              <a:buChar char="§"/>
            </a:pPr>
            <a:r>
              <a:rPr lang="en-US" dirty="0" smtClean="0"/>
              <a:t> Detailed code verification is a critical tool to both test theoretical understandings in addition to establishing a proper code implementation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55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Splitting and Stabilization Errors: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 smtClean="0"/>
              <a:t> Block </a:t>
            </a:r>
            <a:r>
              <a:rPr lang="en-US" dirty="0"/>
              <a:t>M</a:t>
            </a:r>
            <a:r>
              <a:rPr lang="en-US" dirty="0" smtClean="0"/>
              <a:t>atrix and Operator Form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Approximate Factorization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Splitting Errors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Stabilization Errors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Detailed Code Verification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Conclusions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20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Block </a:t>
            </a:r>
            <a:r>
              <a:rPr lang="en-US" dirty="0"/>
              <a:t>M</a:t>
            </a:r>
            <a:r>
              <a:rPr lang="en-US" dirty="0" smtClean="0"/>
              <a:t>atrix </a:t>
            </a:r>
            <a:r>
              <a:rPr lang="en-US" dirty="0"/>
              <a:t>F</a:t>
            </a:r>
            <a:r>
              <a:rPr lang="en-US" dirty="0" smtClean="0"/>
              <a:t>orm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699"/>
            <a:ext cx="7543800" cy="554940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 smtClean="0"/>
              <a:t> Consider the divergence of a vector, </a:t>
            </a:r>
            <a:r>
              <a:rPr lang="en-US" b="1" dirty="0" smtClean="0"/>
              <a:t>D</a:t>
            </a:r>
            <a:r>
              <a:rPr lang="en-US" dirty="0" smtClean="0"/>
              <a:t>F (a scalar)</a:t>
            </a: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Gradient of a scalar, </a:t>
            </a:r>
            <a:r>
              <a:rPr lang="en-US" b="1" dirty="0" err="1" smtClean="0"/>
              <a:t>G</a:t>
            </a:r>
            <a:r>
              <a:rPr lang="en-US" dirty="0" err="1" smtClean="0"/>
              <a:t>p</a:t>
            </a:r>
            <a:r>
              <a:rPr lang="en-US" dirty="0" smtClean="0"/>
              <a:t> (a vector)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 smtClean="0"/>
              <a:t> Laplace operator, </a:t>
            </a:r>
            <a:r>
              <a:rPr lang="en-US" b="1" dirty="0" err="1" smtClean="0"/>
              <a:t>L</a:t>
            </a:r>
            <a:r>
              <a:rPr lang="en-US" b="1" baseline="-25000" dirty="0" err="1" smtClean="0">
                <a:latin typeface="symbol" charset="2"/>
              </a:rPr>
              <a:t>l</a:t>
            </a:r>
            <a:r>
              <a:rPr lang="en-US" dirty="0" err="1" smtClean="0"/>
              <a:t>T</a:t>
            </a: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33316" y="2338014"/>
                <a:ext cx="785762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16" y="2338014"/>
                <a:ext cx="785762" cy="490006"/>
              </a:xfrm>
              <a:prstGeom prst="rect">
                <a:avLst/>
              </a:prstGeom>
              <a:blipFill rotWithShape="0">
                <a:blip r:embed="rId2"/>
                <a:stretch>
                  <a:fillRect l="-7752" t="-2500" r="-2326" b="-1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629820" y="1805957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mr-IN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𝑑𝑉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820" y="1805957"/>
                <a:ext cx="1887044" cy="72648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629820" y="2639694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f>
                            <m:fPr>
                              <m:ctrlPr>
                                <a:rPr lang="mr-IN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820" y="2639694"/>
                <a:ext cx="1887044" cy="72648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213613" y="1763918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S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613" y="1763918"/>
                <a:ext cx="1887044" cy="72648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280169" y="2639694"/>
                <a:ext cx="3640975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e>
                      </m:nary>
                      <m:r>
                        <m:rPr>
                          <m:sty m:val="p"/>
                        </m:rPr>
                        <a:rPr lang="el-GR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169" y="2639694"/>
                <a:ext cx="3640975" cy="72648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Bent-Up Arrow 2"/>
          <p:cNvSpPr/>
          <p:nvPr/>
        </p:nvSpPr>
        <p:spPr>
          <a:xfrm rot="-5400000">
            <a:off x="7259042" y="1728657"/>
            <a:ext cx="393539" cy="9320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627480" y="1973269"/>
            <a:ext cx="1729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(Gauss-Divergence)</a:t>
            </a:r>
            <a:endParaRPr lang="en-US" sz="1400" i="1" dirty="0"/>
          </a:p>
        </p:txBody>
      </p:sp>
      <p:sp>
        <p:nvSpPr>
          <p:cNvPr id="21" name="TextBox 20"/>
          <p:cNvSpPr txBox="1"/>
          <p:nvPr/>
        </p:nvSpPr>
        <p:spPr>
          <a:xfrm>
            <a:off x="3614561" y="2785156"/>
            <a:ext cx="1954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(Integration-by-parts)</a:t>
            </a:r>
            <a:endParaRPr lang="en-US" sz="1400" i="1" dirty="0"/>
          </a:p>
        </p:txBody>
      </p:sp>
      <p:sp>
        <p:nvSpPr>
          <p:cNvPr id="10" name="Right Arrow 9"/>
          <p:cNvSpPr/>
          <p:nvPr/>
        </p:nvSpPr>
        <p:spPr>
          <a:xfrm>
            <a:off x="3753037" y="1920570"/>
            <a:ext cx="1527132" cy="103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3753037" y="2701147"/>
            <a:ext cx="1527132" cy="103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e 22"/>
          <p:cNvSpPr/>
          <p:nvPr/>
        </p:nvSpPr>
        <p:spPr>
          <a:xfrm>
            <a:off x="3329202" y="2083397"/>
            <a:ext cx="287532" cy="8948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Brace 23"/>
          <p:cNvSpPr/>
          <p:nvPr/>
        </p:nvSpPr>
        <p:spPr>
          <a:xfrm rot="10800000">
            <a:off x="1450812" y="2135609"/>
            <a:ext cx="287532" cy="8948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15987" y="4246186"/>
                <a:ext cx="785762" cy="4511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87" y="4246186"/>
                <a:ext cx="785762" cy="451149"/>
              </a:xfrm>
              <a:prstGeom prst="rect">
                <a:avLst/>
              </a:prstGeom>
              <a:blipFill rotWithShape="0">
                <a:blip r:embed="rId7"/>
                <a:stretch>
                  <a:fillRect l="-7752" t="-1351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712491" y="3714129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mr-IN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𝑑𝑉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491" y="3714129"/>
                <a:ext cx="1887044" cy="72648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712491" y="4547866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f>
                            <m:fPr>
                              <m:ctrlPr>
                                <a:rPr lang="mr-IN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491" y="4547866"/>
                <a:ext cx="1887044" cy="72648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296284" y="3672090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S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284" y="3672090"/>
                <a:ext cx="1887044" cy="72648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362840" y="4547866"/>
                <a:ext cx="3640975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  <m:f>
                            <m:fPr>
                              <m:ctrlPr>
                                <a:rPr lang="mr-IN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𝑤𝑝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e>
                      </m:nary>
                      <m:r>
                        <m:rPr>
                          <m:sty m:val="p"/>
                        </m:rPr>
                        <a:rPr lang="el-GR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840" y="4547866"/>
                <a:ext cx="3640975" cy="726481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Bent-Up Arrow 29"/>
          <p:cNvSpPr/>
          <p:nvPr/>
        </p:nvSpPr>
        <p:spPr>
          <a:xfrm rot="-5400000">
            <a:off x="7267111" y="3624182"/>
            <a:ext cx="393539" cy="9320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884859" y="3881441"/>
            <a:ext cx="1263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smtClean="0"/>
              <a:t>(Green-Gauss</a:t>
            </a:r>
            <a:endParaRPr lang="en-US" sz="1400" i="1" dirty="0"/>
          </a:p>
        </p:txBody>
      </p:sp>
      <p:sp>
        <p:nvSpPr>
          <p:cNvPr id="32" name="TextBox 31"/>
          <p:cNvSpPr txBox="1"/>
          <p:nvPr/>
        </p:nvSpPr>
        <p:spPr>
          <a:xfrm>
            <a:off x="3697232" y="4693328"/>
            <a:ext cx="1954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(Integration-by-parts)</a:t>
            </a:r>
            <a:endParaRPr lang="en-US" sz="1400" i="1" dirty="0"/>
          </a:p>
        </p:txBody>
      </p:sp>
      <p:sp>
        <p:nvSpPr>
          <p:cNvPr id="33" name="Right Arrow 32"/>
          <p:cNvSpPr/>
          <p:nvPr/>
        </p:nvSpPr>
        <p:spPr>
          <a:xfrm>
            <a:off x="3835708" y="3828742"/>
            <a:ext cx="1527132" cy="103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>
            <a:off x="3835708" y="4609319"/>
            <a:ext cx="1527132" cy="103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Brace 34"/>
          <p:cNvSpPr/>
          <p:nvPr/>
        </p:nvSpPr>
        <p:spPr>
          <a:xfrm>
            <a:off x="3411873" y="3991569"/>
            <a:ext cx="287532" cy="8948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Brace 35"/>
          <p:cNvSpPr/>
          <p:nvPr/>
        </p:nvSpPr>
        <p:spPr>
          <a:xfrm rot="10800000">
            <a:off x="1533483" y="4043781"/>
            <a:ext cx="287532" cy="8948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199787" y="5562612"/>
                <a:ext cx="785762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87" y="5562612"/>
                <a:ext cx="785762" cy="490006"/>
              </a:xfrm>
              <a:prstGeom prst="rect">
                <a:avLst/>
              </a:prstGeom>
              <a:blipFill rotWithShape="0">
                <a:blip r:embed="rId12"/>
                <a:stretch>
                  <a:fillRect l="-8527" t="-2500" r="-775" b="-1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629224" y="5549053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mr-IN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𝑑𝑉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224" y="5549053"/>
                <a:ext cx="1887044" cy="726481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1675524" y="6209165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f>
                            <m:fPr>
                              <m:ctrlPr>
                                <a:rPr lang="mr-IN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524" y="6209165"/>
                <a:ext cx="1887044" cy="726481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5259316" y="5476716"/>
                <a:ext cx="2075035" cy="231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S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316" y="5476716"/>
                <a:ext cx="2075035" cy="231477"/>
              </a:xfrm>
              <a:prstGeom prst="rect">
                <a:avLst/>
              </a:prstGeom>
              <a:blipFill rotWithShape="0">
                <a:blip r:embed="rId15"/>
                <a:stretch>
                  <a:fillRect b="-17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5325873" y="6209165"/>
                <a:ext cx="3640975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e>
                      </m:nary>
                      <m:r>
                        <m:rPr>
                          <m:sty m:val="p"/>
                        </m:rPr>
                        <a:rPr lang="el-GR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5873" y="6209165"/>
                <a:ext cx="3640975" cy="726481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Bent-Up Arrow 41"/>
          <p:cNvSpPr/>
          <p:nvPr/>
        </p:nvSpPr>
        <p:spPr>
          <a:xfrm rot="-5400000">
            <a:off x="7686851" y="5416605"/>
            <a:ext cx="393539" cy="9320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3511134" y="5658490"/>
            <a:ext cx="1729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(Gauss-Divergence)</a:t>
            </a:r>
            <a:endParaRPr lang="en-US" sz="1400" i="1" dirty="0"/>
          </a:p>
        </p:txBody>
      </p:sp>
      <p:sp>
        <p:nvSpPr>
          <p:cNvPr id="44" name="TextBox 43"/>
          <p:cNvSpPr txBox="1"/>
          <p:nvPr/>
        </p:nvSpPr>
        <p:spPr>
          <a:xfrm>
            <a:off x="3498215" y="6470377"/>
            <a:ext cx="1954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(Integration-by-parts)</a:t>
            </a:r>
            <a:endParaRPr lang="en-US" sz="1400" i="1" dirty="0"/>
          </a:p>
        </p:txBody>
      </p:sp>
      <p:sp>
        <p:nvSpPr>
          <p:cNvPr id="45" name="Right Arrow 44"/>
          <p:cNvSpPr/>
          <p:nvPr/>
        </p:nvSpPr>
        <p:spPr>
          <a:xfrm>
            <a:off x="3636691" y="5605791"/>
            <a:ext cx="1527132" cy="103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>
            <a:off x="3636691" y="6386368"/>
            <a:ext cx="1527132" cy="103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Brace 46"/>
          <p:cNvSpPr/>
          <p:nvPr/>
        </p:nvSpPr>
        <p:spPr>
          <a:xfrm rot="10800000">
            <a:off x="1496516" y="5705080"/>
            <a:ext cx="287532" cy="8948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71718" y="6152488"/>
                <a:ext cx="1680481" cy="6048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8" y="6152488"/>
                <a:ext cx="1680481" cy="604846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/>
          <p:cNvSpPr txBox="1"/>
          <p:nvPr/>
        </p:nvSpPr>
        <p:spPr>
          <a:xfrm>
            <a:off x="7146360" y="1762382"/>
            <a:ext cx="1779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(piecewise-</a:t>
            </a:r>
            <a:r>
              <a:rPr lang="en-US" sz="1400" i="1" dirty="0" err="1" smtClean="0"/>
              <a:t>const</a:t>
            </a:r>
            <a:r>
              <a:rPr lang="en-US" sz="1400" i="1" dirty="0" smtClean="0"/>
              <a:t> w)</a:t>
            </a:r>
            <a:endParaRPr lang="en-US" sz="1400" i="1" dirty="0"/>
          </a:p>
        </p:txBody>
      </p:sp>
      <p:sp>
        <p:nvSpPr>
          <p:cNvPr id="50" name="TextBox 49"/>
          <p:cNvSpPr txBox="1"/>
          <p:nvPr/>
        </p:nvSpPr>
        <p:spPr>
          <a:xfrm>
            <a:off x="7146360" y="3627235"/>
            <a:ext cx="1779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(piecewise-</a:t>
            </a:r>
            <a:r>
              <a:rPr lang="en-US" sz="1400" i="1" dirty="0" err="1" smtClean="0"/>
              <a:t>const</a:t>
            </a:r>
            <a:r>
              <a:rPr lang="en-US" sz="1400" i="1" dirty="0" smtClean="0"/>
              <a:t> w)</a:t>
            </a:r>
            <a:endParaRPr lang="en-US" sz="1400" i="1" dirty="0"/>
          </a:p>
        </p:txBody>
      </p:sp>
      <p:sp>
        <p:nvSpPr>
          <p:cNvPr id="51" name="TextBox 50"/>
          <p:cNvSpPr txBox="1"/>
          <p:nvPr/>
        </p:nvSpPr>
        <p:spPr>
          <a:xfrm>
            <a:off x="7218604" y="5306460"/>
            <a:ext cx="1779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(piecewise-</a:t>
            </a:r>
            <a:r>
              <a:rPr lang="en-US" sz="1400" i="1" dirty="0" err="1" smtClean="0"/>
              <a:t>const</a:t>
            </a:r>
            <a:r>
              <a:rPr lang="en-US" sz="1400" i="1" dirty="0" smtClean="0"/>
              <a:t> w)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510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Block </a:t>
            </a:r>
            <a:r>
              <a:rPr lang="en-US" dirty="0"/>
              <a:t>M</a:t>
            </a:r>
            <a:r>
              <a:rPr lang="en-US" dirty="0" smtClean="0"/>
              <a:t>atrix Form for Fluids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94766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 smtClean="0"/>
              <a:t> Consider the monolithic, uniform density, low-Mach equation system: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</a:p>
          <a:p>
            <a:pPr marL="0" indent="0">
              <a:buNone/>
            </a:pPr>
            <a:r>
              <a:rPr lang="en-US" dirty="0" smtClean="0"/>
              <a:t>that can be written in block form as: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 We seek to factorize this system via: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 </a:t>
            </a:r>
            <a:r>
              <a:rPr lang="en-US" b="1" dirty="0" smtClean="0"/>
              <a:t>B</a:t>
            </a:r>
            <a:r>
              <a:rPr lang="en-US" b="1" baseline="-25000" dirty="0" smtClean="0"/>
              <a:t>2</a:t>
            </a:r>
            <a:r>
              <a:rPr lang="en-US" dirty="0" smtClean="0"/>
              <a:t> determines the projection time scale, choose to approximate </a:t>
            </a:r>
            <a:r>
              <a:rPr lang="en-US" b="1" dirty="0" smtClean="0"/>
              <a:t>A</a:t>
            </a:r>
            <a:r>
              <a:rPr lang="en-US" b="1" baseline="30000" dirty="0" smtClean="0"/>
              <a:t>-1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</a:t>
            </a:r>
            <a:r>
              <a:rPr lang="en-US" b="1" dirty="0" smtClean="0"/>
              <a:t>B</a:t>
            </a:r>
            <a:r>
              <a:rPr lang="en-US" b="1" baseline="-25000" dirty="0" smtClean="0"/>
              <a:t>1</a:t>
            </a:r>
            <a:r>
              <a:rPr lang="en-US" dirty="0" smtClean="0"/>
              <a:t> controls the projection error, choose to cancel </a:t>
            </a:r>
            <a:r>
              <a:rPr lang="en-US" b="1" dirty="0" smtClean="0"/>
              <a:t>BD</a:t>
            </a:r>
            <a:r>
              <a:rPr lang="en-US" b="1" baseline="-25000" dirty="0" smtClean="0"/>
              <a:t>2</a:t>
            </a:r>
            <a:r>
              <a:rPr lang="en-US" b="1" dirty="0" smtClean="0"/>
              <a:t>G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835798" y="3303123"/>
                <a:ext cx="2407535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5798" y="3303123"/>
                <a:ext cx="2407535" cy="54341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89670" y="4342479"/>
                <a:ext cx="7012929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mr-I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  <m:r>
                        <a:rPr lang="mr-I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70" y="4342479"/>
                <a:ext cx="7012929" cy="543418"/>
              </a:xfrm>
              <a:prstGeom prst="rect">
                <a:avLst/>
              </a:prstGeom>
              <a:blipFill rotWithShape="0">
                <a:blip r:embed="rId3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111062" y="4931139"/>
                <a:ext cx="24075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062" y="4931139"/>
                <a:ext cx="2407535" cy="276999"/>
              </a:xfrm>
              <a:prstGeom prst="rect">
                <a:avLst/>
              </a:prstGeom>
              <a:blipFill rotWithShape="0">
                <a:blip r:embed="rId4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284684" y="5254549"/>
                <a:ext cx="24075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=−</m:t>
                      </m:r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𝐺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684" y="5254549"/>
                <a:ext cx="2407535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1446836" y="5044493"/>
            <a:ext cx="483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t</a:t>
            </a:r>
            <a:r>
              <a:rPr lang="en-US" dirty="0" smtClean="0">
                <a:latin typeface="+mj-lt"/>
              </a:rPr>
              <a:t>he exact factorization can be recovered by defining:</a:t>
            </a:r>
            <a:endParaRPr lang="en-US" dirty="0">
              <a:latin typeface="+mj-lt"/>
            </a:endParaRPr>
          </a:p>
        </p:txBody>
      </p:sp>
      <p:sp>
        <p:nvSpPr>
          <p:cNvPr id="14" name="Left Brace 13"/>
          <p:cNvSpPr/>
          <p:nvPr/>
        </p:nvSpPr>
        <p:spPr>
          <a:xfrm>
            <a:off x="6400434" y="4925517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316496" y="2289636"/>
                <a:ext cx="3759846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-</a:t>
                </a:r>
                <a:r>
                  <a:rPr lang="mr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496" y="2289636"/>
                <a:ext cx="3759846" cy="490006"/>
              </a:xfrm>
              <a:prstGeom prst="rect">
                <a:avLst/>
              </a:prstGeom>
              <a:blipFill rotWithShape="0">
                <a:blip r:embed="rId6"/>
                <a:stretch>
                  <a:fillRect l="-2107" t="-3750" b="-1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902230" y="1798722"/>
                <a:ext cx="854966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230" y="1798722"/>
                <a:ext cx="854966" cy="490006"/>
              </a:xfrm>
              <a:prstGeom prst="rect">
                <a:avLst/>
              </a:prstGeom>
              <a:blipFill rotWithShape="0">
                <a:blip r:embed="rId7"/>
                <a:stretch>
                  <a:fillRect l="-7143" t="-1250" b="-1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770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Block </a:t>
            </a:r>
            <a:r>
              <a:rPr lang="en-US" dirty="0"/>
              <a:t>M</a:t>
            </a:r>
            <a:r>
              <a:rPr lang="en-US" dirty="0" smtClean="0"/>
              <a:t>atrix </a:t>
            </a:r>
            <a:r>
              <a:rPr lang="en-US" dirty="0"/>
              <a:t>F</a:t>
            </a:r>
            <a:r>
              <a:rPr lang="en-US" dirty="0" smtClean="0"/>
              <a:t>orm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The approximate factorization 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 can be written now as two segregated steps: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 smtClean="0"/>
              <a:t> This approach seems to be straight forward, however, what errors have we introduced by this procedure of splitting the monolithic (fully coupled) system?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In most cases, </a:t>
            </a:r>
            <a:r>
              <a:rPr lang="en-US" b="1" dirty="0" smtClean="0"/>
              <a:t>B</a:t>
            </a:r>
            <a:r>
              <a:rPr lang="en-US" b="1" baseline="-25000" dirty="0" smtClean="0"/>
              <a:t>2</a:t>
            </a:r>
            <a:r>
              <a:rPr lang="en-US" dirty="0" smtClean="0"/>
              <a:t> is approximately </a:t>
            </a:r>
            <a:r>
              <a:rPr lang="en-US" b="1" dirty="0" smtClean="0"/>
              <a:t>A</a:t>
            </a:r>
            <a:r>
              <a:rPr lang="en-US" b="1" baseline="30000" dirty="0" smtClean="0"/>
              <a:t>-1</a:t>
            </a:r>
            <a:r>
              <a:rPr lang="en-US" dirty="0" smtClean="0"/>
              <a:t> and a first-order temporal splitting error is noted</a:t>
            </a:r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81422" y="1903609"/>
                <a:ext cx="7012929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mr-I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422" y="1903609"/>
                <a:ext cx="7012929" cy="543418"/>
              </a:xfrm>
              <a:prstGeom prst="rect">
                <a:avLst/>
              </a:prstGeom>
              <a:blipFill rotWithShape="0">
                <a:blip r:embed="rId2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194613" y="3094774"/>
                <a:ext cx="2221432" cy="5154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4613" y="3094774"/>
                <a:ext cx="2221432" cy="51546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356660" y="3986274"/>
                <a:ext cx="2221432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0" y="3986274"/>
                <a:ext cx="2221432" cy="54341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740780" y="3165319"/>
            <a:ext cx="268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Momentum and Continuity:</a:t>
            </a:r>
            <a:endParaRPr lang="en-US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48272" y="4068277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Nodal Projection:</a:t>
            </a:r>
            <a:endParaRPr 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172978" y="3041501"/>
                <a:ext cx="222143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mr-IN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978" y="3041501"/>
                <a:ext cx="2221432" cy="276999"/>
              </a:xfrm>
              <a:prstGeom prst="rect">
                <a:avLst/>
              </a:prstGeom>
              <a:blipFill rotWithShape="0">
                <a:blip r:embed="rId5"/>
                <a:stretch>
                  <a:fillRect t="-20000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471026" y="3405430"/>
                <a:ext cx="2221432" cy="2841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mr-IN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1026" y="3405430"/>
                <a:ext cx="2221432" cy="284180"/>
              </a:xfrm>
              <a:prstGeom prst="rect">
                <a:avLst/>
              </a:prstGeom>
              <a:blipFill rotWithShape="0">
                <a:blip r:embed="rId6"/>
                <a:stretch>
                  <a:fillRect t="-19565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/>
          <p:cNvSpPr/>
          <p:nvPr/>
        </p:nvSpPr>
        <p:spPr>
          <a:xfrm>
            <a:off x="5387110" y="3013450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925334" y="4010008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334" y="4010008"/>
                <a:ext cx="2907510" cy="276999"/>
              </a:xfrm>
              <a:prstGeom prst="rect">
                <a:avLst/>
              </a:prstGeom>
              <a:blipFill rotWithShape="0">
                <a:blip r:embed="rId7"/>
                <a:stretch>
                  <a:fillRect t="-2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925334" y="4310741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334" y="4310741"/>
                <a:ext cx="2907510" cy="276999"/>
              </a:xfrm>
              <a:prstGeom prst="rect">
                <a:avLst/>
              </a:prstGeom>
              <a:blipFill rotWithShape="0">
                <a:blip r:embed="rId8"/>
                <a:stretch>
                  <a:fillRect t="-17391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eft Brace 21"/>
          <p:cNvSpPr/>
          <p:nvPr/>
        </p:nvSpPr>
        <p:spPr>
          <a:xfrm>
            <a:off x="5550018" y="3871471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900178" y="5619983"/>
                <a:ext cx="5137230" cy="5853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mr-IN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𝐼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𝐴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mr-IN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+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𝐺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178" y="5619983"/>
                <a:ext cx="5137230" cy="58535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6741750" y="5712771"/>
            <a:ext cx="106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Exact </a:t>
            </a:r>
            <a:r>
              <a:rPr lang="en-US" dirty="0" err="1" smtClean="0">
                <a:latin typeface="+mj-lt"/>
              </a:rPr>
              <a:t>iff</a:t>
            </a:r>
            <a:r>
              <a:rPr lang="en-US" dirty="0">
                <a:latin typeface="+mj-lt"/>
              </a:rPr>
              <a:t>:</a:t>
            </a:r>
            <a:r>
              <a:rPr lang="en-US" dirty="0" smtClean="0">
                <a:latin typeface="+mj-lt"/>
              </a:rPr>
              <a:t> </a:t>
            </a:r>
            <a:endParaRPr 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032115" y="5620193"/>
                <a:ext cx="24075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115" y="5620193"/>
                <a:ext cx="2407535" cy="276999"/>
              </a:xfrm>
              <a:prstGeom prst="rect">
                <a:avLst/>
              </a:prstGeom>
              <a:blipFill rotWithShape="0">
                <a:blip r:embed="rId10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205737" y="5943603"/>
                <a:ext cx="24075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=−</m:t>
                      </m:r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𝐺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5737" y="5943603"/>
                <a:ext cx="2407535" cy="276999"/>
              </a:xfrm>
              <a:prstGeom prst="rect">
                <a:avLst/>
              </a:prstGeom>
              <a:blipFill rotWithShape="0">
                <a:blip r:embed="rId11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09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5987" y="223728"/>
            <a:ext cx="7900632" cy="570225"/>
          </a:xfrm>
        </p:spPr>
        <p:txBody>
          <a:bodyPr/>
          <a:lstStyle/>
          <a:p>
            <a:r>
              <a:rPr lang="en-US" dirty="0" smtClean="0"/>
              <a:t>Incremental Pressure-Projection </a:t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dirty="0" smtClean="0"/>
              <a:t> without Pressure </a:t>
            </a:r>
            <a:r>
              <a:rPr lang="en-US" dirty="0"/>
              <a:t>S</a:t>
            </a:r>
            <a:r>
              <a:rPr lang="en-US" dirty="0" smtClean="0"/>
              <a:t>tabilization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Let the inverse of </a:t>
            </a:r>
            <a:r>
              <a:rPr lang="en-US" b="1" dirty="0" smtClean="0"/>
              <a:t>A</a:t>
            </a:r>
            <a:r>
              <a:rPr lang="en-US" dirty="0" smtClean="0"/>
              <a:t>, </a:t>
            </a:r>
            <a:r>
              <a:rPr lang="en-US" b="1" dirty="0" smtClean="0"/>
              <a:t>A</a:t>
            </a:r>
            <a:r>
              <a:rPr lang="en-US" b="1" baseline="30000" dirty="0" smtClean="0"/>
              <a:t>-1  </a:t>
            </a:r>
            <a:r>
              <a:rPr lang="en-US" dirty="0" smtClean="0"/>
              <a:t>be approximated by </a:t>
            </a:r>
            <a:r>
              <a:rPr lang="en-US" b="1" dirty="0"/>
              <a:t>B</a:t>
            </a:r>
            <a:r>
              <a:rPr lang="en-US" b="1" baseline="-25000" dirty="0"/>
              <a:t>2 </a:t>
            </a:r>
            <a:r>
              <a:rPr lang="en-US" dirty="0" smtClean="0"/>
              <a:t>as a scalar, </a:t>
            </a:r>
            <a:r>
              <a:rPr lang="en-US" b="1" dirty="0" smtClean="0">
                <a:latin typeface="symbol" charset="2"/>
              </a:rPr>
              <a:t>t </a:t>
            </a:r>
          </a:p>
          <a:p>
            <a:pPr>
              <a:buFont typeface="Arial" charset="0"/>
              <a:buChar char="•"/>
            </a:pPr>
            <a:r>
              <a:rPr lang="en-US" b="1" dirty="0">
                <a:latin typeface="symbol" charset="2"/>
              </a:rPr>
              <a:t> </a:t>
            </a:r>
            <a:r>
              <a:rPr lang="en-US" dirty="0" smtClean="0"/>
              <a:t>Let </a:t>
            </a:r>
            <a:r>
              <a:rPr lang="en-US" b="1" dirty="0" smtClean="0"/>
              <a:t>B</a:t>
            </a:r>
            <a:r>
              <a:rPr lang="en-US" b="1" baseline="-25000" dirty="0" smtClean="0"/>
              <a:t>1</a:t>
            </a:r>
            <a:r>
              <a:rPr lang="en-US" b="1" dirty="0" smtClean="0"/>
              <a:t> </a:t>
            </a:r>
            <a:r>
              <a:rPr lang="en-US" dirty="0" smtClean="0"/>
              <a:t>be equal to the Laplace operator, -</a:t>
            </a:r>
            <a:r>
              <a:rPr lang="en-US" b="1" dirty="0" smtClean="0"/>
              <a:t>L</a:t>
            </a: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 smtClean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 smtClean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r>
              <a:rPr lang="en-US" b="1" dirty="0" smtClean="0">
                <a:latin typeface="symbol" charset="2"/>
              </a:rPr>
              <a:t> </a:t>
            </a:r>
            <a:r>
              <a:rPr lang="en-US" dirty="0" smtClean="0"/>
              <a:t>The new splitting and stabilization error is given by: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 smtClean="0"/>
              <a:t> The above can be shown to demonstrate second-order temporal error (coming)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A scheme can be designed such that </a:t>
            </a:r>
            <a:r>
              <a:rPr lang="en-US" b="1" dirty="0" smtClean="0"/>
              <a:t>L</a:t>
            </a:r>
            <a:r>
              <a:rPr lang="en-US" dirty="0" smtClean="0"/>
              <a:t> = </a:t>
            </a:r>
            <a:r>
              <a:rPr lang="en-US" b="1" dirty="0" smtClean="0"/>
              <a:t>DG </a:t>
            </a:r>
            <a:r>
              <a:rPr lang="en-US" dirty="0" smtClean="0"/>
              <a:t>(staggered)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A scheme in which </a:t>
            </a:r>
            <a:r>
              <a:rPr lang="en-US" b="1" dirty="0"/>
              <a:t>L</a:t>
            </a:r>
            <a:r>
              <a:rPr lang="en-US" dirty="0"/>
              <a:t> </a:t>
            </a:r>
            <a:r>
              <a:rPr lang="en-US" dirty="0" smtClean="0"/>
              <a:t>!= </a:t>
            </a:r>
            <a:r>
              <a:rPr lang="en-US" b="1" dirty="0" smtClean="0"/>
              <a:t>DG </a:t>
            </a:r>
            <a:r>
              <a:rPr lang="en-US" dirty="0" smtClean="0"/>
              <a:t>(collocated or equal-order) can show that </a:t>
            </a:r>
            <a:r>
              <a:rPr lang="en-US" b="1" dirty="0" smtClean="0"/>
              <a:t>L-DG</a:t>
            </a:r>
            <a:r>
              <a:rPr lang="en-US" dirty="0" smtClean="0"/>
              <a:t> ~ 4</a:t>
            </a:r>
            <a:r>
              <a:rPr lang="en-US" baseline="30000" dirty="0" smtClean="0"/>
              <a:t>th</a:t>
            </a:r>
            <a:r>
              <a:rPr lang="en-US" dirty="0" smtClean="0"/>
              <a:t>-order pressure stabilization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563847" y="3306301"/>
                <a:ext cx="3315554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  <m:e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847" y="3306301"/>
                <a:ext cx="3315554" cy="54341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792858" y="2437957"/>
            <a:ext cx="268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Momentum and Continuity:</a:t>
            </a:r>
            <a:endParaRPr lang="en-US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2858" y="3393344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Nodal Projection:</a:t>
            </a:r>
            <a:endParaRPr 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295187" y="2321028"/>
                <a:ext cx="222143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mr-IN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</a:rPr>
                        <m:t>𝐺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187" y="2321028"/>
                <a:ext cx="2221432" cy="276999"/>
              </a:xfrm>
              <a:prstGeom prst="rect">
                <a:avLst/>
              </a:prstGeom>
              <a:blipFill rotWithShape="0">
                <a:blip r:embed="rId3"/>
                <a:stretch>
                  <a:fillRect t="-20000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355989" y="2691030"/>
                <a:ext cx="29900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𝜏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989" y="2691030"/>
                <a:ext cx="2990068" cy="276999"/>
              </a:xfrm>
              <a:prstGeom prst="rect">
                <a:avLst/>
              </a:prstGeom>
              <a:blipFill rotWithShape="0">
                <a:blip r:embed="rId4"/>
                <a:stretch>
                  <a:fillRect t="-17391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/>
          <p:cNvSpPr/>
          <p:nvPr/>
        </p:nvSpPr>
        <p:spPr>
          <a:xfrm>
            <a:off x="6272073" y="2299050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164690" y="3320329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690" y="3320329"/>
                <a:ext cx="2907510" cy="276999"/>
              </a:xfrm>
              <a:prstGeom prst="rect">
                <a:avLst/>
              </a:prstGeom>
              <a:blipFill rotWithShape="0">
                <a:blip r:embed="rId5"/>
                <a:stretch>
                  <a:fillRect t="-20000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164690" y="3621062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690" y="3621062"/>
                <a:ext cx="2907510" cy="276999"/>
              </a:xfrm>
              <a:prstGeom prst="rect">
                <a:avLst/>
              </a:prstGeom>
              <a:blipFill rotWithShape="0">
                <a:blip r:embed="rId6"/>
                <a:stretch>
                  <a:fillRect t="-17778"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eft Brace 21"/>
          <p:cNvSpPr/>
          <p:nvPr/>
        </p:nvSpPr>
        <p:spPr>
          <a:xfrm>
            <a:off x="5893549" y="3181792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516807" y="4599159"/>
                <a:ext cx="5137230" cy="6163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mr-IN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𝐼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𝐴</m:t>
                                    </m:r>
                                    <m:r>
                                      <a:rPr lang="en-US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  <m:d>
                                      <m:dPr>
                                        <m:ctrlPr>
                                          <a:rPr lang="mr-IN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𝐷𝐺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807" y="4599159"/>
                <a:ext cx="5137230" cy="6163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858972" y="2356043"/>
                <a:ext cx="3968188" cy="5779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972" y="2356043"/>
                <a:ext cx="3968188" cy="577979"/>
              </a:xfrm>
              <a:prstGeom prst="rect">
                <a:avLst/>
              </a:prstGeom>
              <a:blipFill rotWithShape="0">
                <a:blip r:embed="rId8"/>
                <a:stretch>
                  <a:fillRect b="-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/>
          <p:cNvSpPr txBox="1"/>
          <p:nvPr/>
        </p:nvSpPr>
        <p:spPr>
          <a:xfrm>
            <a:off x="6799559" y="4235304"/>
            <a:ext cx="18877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  <a:latin typeface="+mj-lt"/>
              </a:rPr>
              <a:t>Examples: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4"/>
                </a:solidFill>
                <a:latin typeface="+mj-lt"/>
              </a:rPr>
              <a:t>Dwyer (1990)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4"/>
                </a:solidFill>
                <a:latin typeface="+mj-lt"/>
              </a:rPr>
              <a:t>Almgren (2000)</a:t>
            </a:r>
            <a:endParaRPr lang="en-US" dirty="0">
              <a:solidFill>
                <a:schemeClr val="accent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395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Role of Pressure </a:t>
            </a:r>
            <a:r>
              <a:rPr lang="en-US" dirty="0"/>
              <a:t>S</a:t>
            </a:r>
            <a:r>
              <a:rPr lang="en-US" dirty="0" smtClean="0"/>
              <a:t>tabilization (L!=DG) in an Equal-Order </a:t>
            </a:r>
            <a:r>
              <a:rPr lang="en-US" dirty="0"/>
              <a:t>A</a:t>
            </a:r>
            <a:r>
              <a:rPr lang="en-US" dirty="0" smtClean="0"/>
              <a:t>pproach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59" y="2372810"/>
            <a:ext cx="4392400" cy="36815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156" y="2629819"/>
            <a:ext cx="3926540" cy="3167534"/>
          </a:xfrm>
          <a:prstGeom prst="rect">
            <a:avLst/>
          </a:prstGeom>
        </p:spPr>
      </p:pic>
      <p:sp>
        <p:nvSpPr>
          <p:cNvPr id="1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 smtClean="0"/>
              <a:t> Consider the classic lid-driven cavity flow with top wall velocity of </a:t>
            </a:r>
            <a:r>
              <a:rPr lang="en-US" dirty="0" err="1" smtClean="0"/>
              <a:t>Uo</a:t>
            </a:r>
            <a:endParaRPr lang="en-US" dirty="0" smtClean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529412" y="2213601"/>
            <a:ext cx="2083893" cy="8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71623" y="2028935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Uo</a:t>
            </a:r>
            <a:endParaRPr lang="en-US" dirty="0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24537" y="5798769"/>
            <a:ext cx="3300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Unsmoothed pressure field at </a:t>
            </a:r>
          </a:p>
          <a:p>
            <a:pPr algn="ctr"/>
            <a:r>
              <a:rPr lang="en-US" dirty="0" smtClean="0"/>
              <a:t>various Courant numbers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54037" y="5992336"/>
            <a:ext cx="2824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lid-driven cavity velocity </a:t>
            </a:r>
          </a:p>
          <a:p>
            <a:pPr algn="ctr"/>
            <a:r>
              <a:rPr lang="en-US" dirty="0" smtClean="0"/>
              <a:t>(u-component)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2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5987" y="223728"/>
            <a:ext cx="7900632" cy="570225"/>
          </a:xfrm>
        </p:spPr>
        <p:txBody>
          <a:bodyPr/>
          <a:lstStyle/>
          <a:p>
            <a:r>
              <a:rPr lang="en-US" dirty="0" smtClean="0"/>
              <a:t>Incremental Approximate Pressure-Projection</a:t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dirty="0" smtClean="0"/>
              <a:t> with Pressure </a:t>
            </a:r>
            <a:r>
              <a:rPr lang="en-US" dirty="0"/>
              <a:t>S</a:t>
            </a:r>
            <a:r>
              <a:rPr lang="en-US" dirty="0" smtClean="0"/>
              <a:t>tabilization </a:t>
            </a:r>
            <a:r>
              <a:rPr lang="en-US" dirty="0"/>
              <a:t>E</a:t>
            </a:r>
            <a:r>
              <a:rPr lang="en-US" dirty="0" smtClean="0"/>
              <a:t>rrors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Let the inverse of </a:t>
            </a:r>
            <a:r>
              <a:rPr lang="en-US" b="1" dirty="0" smtClean="0"/>
              <a:t>A</a:t>
            </a:r>
            <a:r>
              <a:rPr lang="en-US" dirty="0" smtClean="0"/>
              <a:t>, </a:t>
            </a:r>
            <a:r>
              <a:rPr lang="en-US" b="1" dirty="0" smtClean="0"/>
              <a:t>A</a:t>
            </a:r>
            <a:r>
              <a:rPr lang="en-US" b="1" baseline="30000" dirty="0" smtClean="0"/>
              <a:t>-1  </a:t>
            </a:r>
            <a:r>
              <a:rPr lang="en-US" dirty="0" smtClean="0"/>
              <a:t>be approximated by </a:t>
            </a:r>
            <a:r>
              <a:rPr lang="en-US" b="1" dirty="0"/>
              <a:t>B</a:t>
            </a:r>
            <a:r>
              <a:rPr lang="en-US" b="1" baseline="-25000" dirty="0"/>
              <a:t>2 </a:t>
            </a:r>
            <a:r>
              <a:rPr lang="en-US" dirty="0" smtClean="0"/>
              <a:t>as a scalar, </a:t>
            </a:r>
            <a:r>
              <a:rPr lang="en-US" b="1" dirty="0" smtClean="0">
                <a:latin typeface="symbol" charset="2"/>
              </a:rPr>
              <a:t>t </a:t>
            </a:r>
            <a:r>
              <a:rPr lang="en-US" b="1" dirty="0" smtClean="0"/>
              <a:t>(which is ~ time scale)</a:t>
            </a:r>
            <a:r>
              <a:rPr lang="en-US" b="1" dirty="0" smtClean="0">
                <a:latin typeface="symbol" charset="2"/>
              </a:rPr>
              <a:t> </a:t>
            </a:r>
          </a:p>
          <a:p>
            <a:pPr>
              <a:buFont typeface="Arial" charset="0"/>
              <a:buChar char="•"/>
            </a:pPr>
            <a:r>
              <a:rPr lang="en-US" b="1" dirty="0">
                <a:latin typeface="symbol" charset="2"/>
              </a:rPr>
              <a:t> </a:t>
            </a:r>
            <a:r>
              <a:rPr lang="en-US" dirty="0" smtClean="0"/>
              <a:t>Let </a:t>
            </a:r>
            <a:r>
              <a:rPr lang="en-US" b="1" dirty="0" smtClean="0"/>
              <a:t>B</a:t>
            </a:r>
            <a:r>
              <a:rPr lang="en-US" b="1" baseline="-25000" dirty="0" smtClean="0"/>
              <a:t>1</a:t>
            </a:r>
            <a:r>
              <a:rPr lang="en-US" b="1" dirty="0" smtClean="0"/>
              <a:t> </a:t>
            </a:r>
            <a:r>
              <a:rPr lang="en-US" dirty="0" smtClean="0"/>
              <a:t>be equal to the Laplace operator, -</a:t>
            </a:r>
            <a:r>
              <a:rPr lang="en-US" b="1" dirty="0" smtClean="0"/>
              <a:t>L</a:t>
            </a: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 smtClean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 smtClean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r>
              <a:rPr lang="en-US" b="1" dirty="0" smtClean="0">
                <a:latin typeface="symbol" charset="2"/>
              </a:rPr>
              <a:t> </a:t>
            </a:r>
            <a:r>
              <a:rPr lang="en-US" dirty="0" smtClean="0"/>
              <a:t>The new splitting and stabilization error is given by: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 smtClean="0"/>
              <a:t> The above can be shown to hold a second-order temporal error (coming)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Here, due to equal-order interpolation, i.e., collocation of primitives, </a:t>
            </a:r>
            <a:r>
              <a:rPr lang="en-US" b="1" dirty="0" smtClean="0"/>
              <a:t>L</a:t>
            </a:r>
            <a:r>
              <a:rPr lang="en-US" dirty="0" smtClean="0"/>
              <a:t> != </a:t>
            </a:r>
            <a:r>
              <a:rPr lang="en-US" b="1" dirty="0" smtClean="0"/>
              <a:t>DG </a:t>
            </a:r>
          </a:p>
          <a:p>
            <a:pPr>
              <a:buFont typeface="Arial" charset="0"/>
              <a:buChar char="•"/>
            </a:pPr>
            <a:r>
              <a:rPr lang="en-US" b="1" dirty="0"/>
              <a:t> </a:t>
            </a:r>
            <a:r>
              <a:rPr lang="en-US" dirty="0" smtClean="0"/>
              <a:t>Therefore, </a:t>
            </a:r>
            <a:r>
              <a:rPr lang="en-US" b="1" dirty="0" smtClean="0"/>
              <a:t>L-DG</a:t>
            </a:r>
            <a:r>
              <a:rPr lang="en-US" dirty="0" smtClean="0"/>
              <a:t> ~ 4</a:t>
            </a:r>
            <a:r>
              <a:rPr lang="en-US" baseline="30000" dirty="0" smtClean="0"/>
              <a:t>th</a:t>
            </a:r>
            <a:r>
              <a:rPr lang="en-US" dirty="0" smtClean="0"/>
              <a:t>-order pressure stabilization (pressure oscillations damped)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Therefore, pressure-stabilization remains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563847" y="3306301"/>
                <a:ext cx="3315554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  <m:e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847" y="3306301"/>
                <a:ext cx="3315554" cy="54341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792858" y="2437957"/>
            <a:ext cx="268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Momentum and Continuity:</a:t>
            </a:r>
            <a:endParaRPr lang="en-US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2858" y="3393344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Nodal Projection:</a:t>
            </a:r>
            <a:endParaRPr 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295187" y="2321028"/>
                <a:ext cx="222143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mr-IN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</a:rPr>
                        <m:t>𝐺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187" y="2321028"/>
                <a:ext cx="2221432" cy="276999"/>
              </a:xfrm>
              <a:prstGeom prst="rect">
                <a:avLst/>
              </a:prstGeom>
              <a:blipFill rotWithShape="0">
                <a:blip r:embed="rId3"/>
                <a:stretch>
                  <a:fillRect t="-20000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/>
          <p:cNvSpPr/>
          <p:nvPr/>
        </p:nvSpPr>
        <p:spPr>
          <a:xfrm>
            <a:off x="6272073" y="2299050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268865" y="3320329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865" y="3320329"/>
                <a:ext cx="2907510" cy="276999"/>
              </a:xfrm>
              <a:prstGeom prst="rect">
                <a:avLst/>
              </a:prstGeom>
              <a:blipFill rotWithShape="0">
                <a:blip r:embed="rId4"/>
                <a:stretch>
                  <a:fillRect t="-20000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268865" y="3621062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865" y="3621062"/>
                <a:ext cx="2907510" cy="276999"/>
              </a:xfrm>
              <a:prstGeom prst="rect">
                <a:avLst/>
              </a:prstGeom>
              <a:blipFill rotWithShape="0">
                <a:blip r:embed="rId5"/>
                <a:stretch>
                  <a:fillRect t="-17778"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eft Brace 21"/>
          <p:cNvSpPr/>
          <p:nvPr/>
        </p:nvSpPr>
        <p:spPr>
          <a:xfrm>
            <a:off x="5893549" y="3181792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516807" y="4599159"/>
                <a:ext cx="5137230" cy="5878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mr-IN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𝐼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𝐴</m:t>
                                    </m:r>
                                    <m:r>
                                      <a:rPr lang="en-US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d>
                                  <m:dPr>
                                    <m:ctrlPr>
                                      <a:rPr lang="mr-IN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𝐿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𝐷𝐺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mr-IN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807" y="4599159"/>
                <a:ext cx="5137230" cy="58785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/>
          <p:cNvSpPr txBox="1"/>
          <p:nvPr/>
        </p:nvSpPr>
        <p:spPr>
          <a:xfrm>
            <a:off x="6799559" y="4235304"/>
            <a:ext cx="21148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  <a:latin typeface="+mj-lt"/>
              </a:rPr>
              <a:t>Examples: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solidFill>
                  <a:schemeClr val="accent4"/>
                </a:solidFill>
                <a:latin typeface="+mj-lt"/>
              </a:rPr>
              <a:t>Rhie</a:t>
            </a:r>
            <a:r>
              <a:rPr lang="en-US" dirty="0" smtClean="0">
                <a:solidFill>
                  <a:schemeClr val="accent4"/>
                </a:solidFill>
                <a:latin typeface="+mj-lt"/>
              </a:rPr>
              <a:t>-Chow (1983)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solidFill>
                  <a:schemeClr val="accent4"/>
                </a:solidFill>
                <a:latin typeface="+mj-lt"/>
              </a:rPr>
              <a:t>Peric</a:t>
            </a:r>
            <a:r>
              <a:rPr lang="en-US" dirty="0" smtClean="0">
                <a:solidFill>
                  <a:schemeClr val="accent4"/>
                </a:solidFill>
                <a:latin typeface="+mj-lt"/>
              </a:rPr>
              <a:t> (1985)</a:t>
            </a:r>
            <a:endParaRPr lang="en-US" dirty="0">
              <a:solidFill>
                <a:schemeClr val="accent4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355989" y="2691030"/>
                <a:ext cx="29900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𝜏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𝐷𝐺</m:t>
                      </m:r>
                      <m:sSup>
                        <m:sSupPr>
                          <m:ctrlP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989" y="2691030"/>
                <a:ext cx="2990068" cy="276999"/>
              </a:xfrm>
              <a:prstGeom prst="rect">
                <a:avLst/>
              </a:prstGeom>
              <a:blipFill rotWithShape="0">
                <a:blip r:embed="rId7"/>
                <a:stretch>
                  <a:fillRect t="-17391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858972" y="2356043"/>
                <a:ext cx="3968188" cy="5779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  <m:r>
                                  <a:rPr lang="en-US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972" y="2356043"/>
                <a:ext cx="3968188" cy="577979"/>
              </a:xfrm>
              <a:prstGeom prst="rect">
                <a:avLst/>
              </a:prstGeom>
              <a:blipFill rotWithShape="0">
                <a:blip r:embed="rId8"/>
                <a:stretch>
                  <a:fillRect b="-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192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Sensitivity to chosen </a:t>
            </a:r>
            <a:r>
              <a:rPr lang="en-US" dirty="0" smtClean="0">
                <a:latin typeface="symbol" charset="2"/>
              </a:rPr>
              <a:t>t</a:t>
            </a:r>
            <a:endParaRPr lang="en-US" dirty="0">
              <a:latin typeface="symbol" charset="2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 smtClean="0"/>
              <a:t> Recall that the equal-order pressure stabilization error is given by,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 Practical examples of error as a function of </a:t>
            </a:r>
            <a:r>
              <a:rPr lang="en-US" dirty="0" smtClean="0">
                <a:latin typeface="symbol" charset="2"/>
              </a:rPr>
              <a:t>t</a:t>
            </a:r>
            <a:r>
              <a:rPr lang="en-US" dirty="0" smtClean="0"/>
              <a:t> = </a:t>
            </a:r>
            <a:r>
              <a:rPr lang="en-US" dirty="0" smtClean="0">
                <a:latin typeface="symbol" charset="2"/>
              </a:rPr>
              <a:t>D</a:t>
            </a:r>
            <a:r>
              <a:rPr lang="en-US" dirty="0" smtClean="0"/>
              <a:t>t for canonical cavity and jet flow; error relative to either characteristic or stabilized approach of Soto and </a:t>
            </a:r>
            <a:r>
              <a:rPr lang="en-US" dirty="0" err="1" smtClean="0"/>
              <a:t>Lohner</a:t>
            </a: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1505232" y="1925407"/>
                <a:ext cx="5137230" cy="5878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mr-IN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𝐼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𝐴</m:t>
                                    </m:r>
                                    <m:r>
                                      <a:rPr lang="en-US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  <m:d>
                                      <m:dPr>
                                        <m:ctrlPr>
                                          <a:rPr lang="mr-I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𝐷𝐺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232" y="1925407"/>
                <a:ext cx="5137230" cy="58785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875" y="3379807"/>
            <a:ext cx="3813173" cy="28187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66" y="3420836"/>
            <a:ext cx="3973591" cy="27777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86255" y="6161475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Driven Cavity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278326" y="6176036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Open Jet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03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3388</TotalTime>
  <Words>2694</Words>
  <Application>Microsoft Macintosh PowerPoint</Application>
  <PresentationFormat>On-screen Show (4:3)</PresentationFormat>
  <Paragraphs>253</Paragraphs>
  <Slides>15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Calibri</vt:lpstr>
      <vt:lpstr>Cambria Math</vt:lpstr>
      <vt:lpstr>Garamond</vt:lpstr>
      <vt:lpstr>Gill Sans MT</vt:lpstr>
      <vt:lpstr>Mangal</vt:lpstr>
      <vt:lpstr>symbol</vt:lpstr>
      <vt:lpstr>Trebuchet MS</vt:lpstr>
      <vt:lpstr>Wingdings</vt:lpstr>
      <vt:lpstr>Arial</vt:lpstr>
      <vt:lpstr>Sandia2018_4x3</vt:lpstr>
      <vt:lpstr>Guest Lecture Stanford ME469: Splitting and Stabilization Errors</vt:lpstr>
      <vt:lpstr>Splitting and Stabilization Errors: Outline</vt:lpstr>
      <vt:lpstr>Introduction to Block Matrix Form</vt:lpstr>
      <vt:lpstr>Introduction to Block Matrix Form for Fluids</vt:lpstr>
      <vt:lpstr>Introduction to Block Matrix Form</vt:lpstr>
      <vt:lpstr>Incremental Pressure-Projection    without Pressure Stabilization</vt:lpstr>
      <vt:lpstr>The Role of Pressure Stabilization (L!=DG) in an Equal-Order Approach</vt:lpstr>
      <vt:lpstr>Incremental Approximate Pressure-Projection   with Pressure Stabilization Errors</vt:lpstr>
      <vt:lpstr>Sensitivity to chosen t</vt:lpstr>
      <vt:lpstr>Monolithic Staggered or Equal-order Interpolation (Collocated)</vt:lpstr>
      <vt:lpstr>The Choice of the B1 can Vary by The Method..</vt:lpstr>
      <vt:lpstr>Code Verification To Establish Accuracy</vt:lpstr>
      <vt:lpstr>A note on boundary conditions</vt:lpstr>
      <vt:lpstr>Weak vs Strong</vt:lpstr>
      <vt:lpstr>Splitting and Stabilization Errors: Conclusion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92</cp:revision>
  <cp:lastPrinted>2018-08-23T01:14:34Z</cp:lastPrinted>
  <dcterms:created xsi:type="dcterms:W3CDTF">2017-10-14T01:15:26Z</dcterms:created>
  <dcterms:modified xsi:type="dcterms:W3CDTF">2018-08-23T13:35:21Z</dcterms:modified>
</cp:coreProperties>
</file>